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57" r:id="rId4"/>
    <p:sldId id="265" r:id="rId5"/>
    <p:sldId id="266" r:id="rId6"/>
    <p:sldId id="258" r:id="rId7"/>
    <p:sldId id="259" r:id="rId8"/>
    <p:sldId id="260" r:id="rId9"/>
    <p:sldId id="261" r:id="rId10"/>
    <p:sldId id="267" r:id="rId11"/>
    <p:sldId id="262" r:id="rId12"/>
    <p:sldId id="263" r:id="rId13"/>
  </p:sldIdLst>
  <p:sldSz cx="14630400" cy="8229600"/>
  <p:notesSz cx="8229600" cy="14630400"/>
  <p:embeddedFontLst>
    <p:embeddedFont>
      <p:font typeface="Inter" panose="020B0604020202020204" charset="0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853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26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researchgate.net/publication/374706537_Controllability_for_English-Ukrainian_Machine_Translation_by_Using_Style_Transfer_Techniques" TargetMode="External"/><Relationship Id="rId5" Type="http://schemas.openxmlformats.org/officeDocument/2006/relationships/hyperlink" Target="https://arxiv.org/pdf/1709.02184" TargetMode="External"/><Relationship Id="rId4" Type="http://schemas.openxmlformats.org/officeDocument/2006/relationships/hyperlink" Target="https://ceur-ws.org/Vol-2598/paper-07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3844" y="1687830"/>
            <a:ext cx="8368748" cy="3617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Дослідження застосування моделей графового представлення знань для задач машинного перекладу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3247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427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031710" y="60717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Халєєв О.Є., ІПЗм-23-2 </a:t>
            </a: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Науковий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керівник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Доц. каф. ПІ </a:t>
            </a:r>
            <a:r>
              <a:rPr lang="ru-RU" sz="2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Бабій</a:t>
            </a: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А.С</a:t>
            </a: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809921" y="7666062"/>
            <a:ext cx="25141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202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5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6B19CE-B6C8-B80E-B489-D0CB29925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028" y="7563677"/>
            <a:ext cx="2667372" cy="5676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6932"/>
            <a:ext cx="729126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Перспективи застосування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1857970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Ця методологія відкриває нові можливості для перекладу.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30" y="2192355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Особливо у сферах, що вимагають високої точності.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70490"/>
            <a:ext cx="510302" cy="5103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9577" y="3725786"/>
            <a:ext cx="3075798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Технічна документація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99577" y="4199929"/>
            <a:ext cx="3682790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Посібники, інструкції, специфікації.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681" y="5524058"/>
            <a:ext cx="531376" cy="5313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183681" y="6221016"/>
            <a:ext cx="234874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Медицина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183681" y="6722251"/>
            <a:ext cx="387086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Клінічні дослідження, статті, протоколи.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681" y="2941164"/>
            <a:ext cx="510302" cy="51030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183681" y="3702592"/>
            <a:ext cx="234874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Право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5183681" y="4203827"/>
            <a:ext cx="3776869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Контракти, закони, судові документи.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577" y="5490633"/>
            <a:ext cx="510302" cy="51030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30" y="6174557"/>
            <a:ext cx="234862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Інженерія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793730" y="6662261"/>
            <a:ext cx="3682789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Креслення, описи систем, стандарти.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5976"/>
            <a:ext cx="724340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Висновки дослідження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654737"/>
            <a:ext cx="3664863" cy="2437805"/>
          </a:xfrm>
          <a:prstGeom prst="roundRect">
            <a:avLst>
              <a:gd name="adj" fmla="val 390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028224" y="2889171"/>
            <a:ext cx="319599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Ефективність графів знань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76940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Покращують якість перекладу технічної термінології.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2654737"/>
            <a:ext cx="3664863" cy="2437805"/>
          </a:xfrm>
          <a:prstGeom prst="roundRect">
            <a:avLst>
              <a:gd name="adj" fmla="val 390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4919901" y="2889171"/>
            <a:ext cx="319599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Урахування контексту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9901" y="376940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Зменшують семантичні помилки та багатозначність.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319355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1028224" y="5553789"/>
            <a:ext cx="424434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Перспективи застосування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606194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Корисні для медицини, права та інженерії.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8042" y="37426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Дякую за увагу!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A9A0E5-E6AB-8DE9-3DAD-395E38670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028" y="6578561"/>
            <a:ext cx="2667372" cy="15527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923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Мета дослідження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79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Це дослідження сфокусоване на покращенні машинного </a:t>
            </a:r>
            <a:r>
              <a:rPr lang="en-US" sz="1750" dirty="0" err="1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перекладу</a:t>
            </a:r>
            <a:r>
              <a:rPr lang="en-US" sz="175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908" y="49665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Ми інтегруємо графи знань у нейронні моделі для технічної документації.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790" y="60321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607468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6110049"/>
            <a:ext cx="45453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Покращення якості перекладу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530906" y="660046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Через інтеграцію графів знань.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7457003" y="60321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074" y="6074688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194119" y="6110049"/>
            <a:ext cx="56426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Спеціалізація на технічній документації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8194001" y="6600467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Забезпечення точності перекладу.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2D2D388-07C8-0D5C-223D-AA80C4CDA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965" y="7710144"/>
            <a:ext cx="2670279" cy="3901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292" y="485775"/>
            <a:ext cx="13393817" cy="1159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Актуальність та проблеми машинного перекладу технічної документації</a:t>
            </a:r>
            <a:endParaRPr lang="en-US" sz="3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18292" y="2108597"/>
            <a:ext cx="6896100" cy="1400175"/>
          </a:xfrm>
          <a:prstGeom prst="roundRect">
            <a:avLst>
              <a:gd name="adj" fmla="val 529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802481" y="2292787"/>
            <a:ext cx="251067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Важливість точності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02481" y="2759273"/>
            <a:ext cx="6527721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Коректність передачі термінів є критичною для забезпечення безпеки та дотримання стандартів.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618292" y="3685342"/>
            <a:ext cx="6896100" cy="1117521"/>
          </a:xfrm>
          <a:prstGeom prst="roundRect">
            <a:avLst>
              <a:gd name="adj" fmla="val 664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5"/>
          <p:cNvSpPr/>
          <p:nvPr/>
        </p:nvSpPr>
        <p:spPr>
          <a:xfrm>
            <a:off x="802481" y="3869531"/>
            <a:ext cx="385691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Зростання технічної інформації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02481" y="4336018"/>
            <a:ext cx="6527721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Об'єм спеціалізованих текстів швидко зростає в усіх галузях.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618292" y="4979432"/>
            <a:ext cx="6896100" cy="1682829"/>
          </a:xfrm>
          <a:prstGeom prst="roundRect">
            <a:avLst>
              <a:gd name="adj" fmla="val 440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8"/>
          <p:cNvSpPr/>
          <p:nvPr/>
        </p:nvSpPr>
        <p:spPr>
          <a:xfrm>
            <a:off x="802481" y="5163622"/>
            <a:ext cx="2318742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Виклики NMT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02481" y="5630108"/>
            <a:ext cx="6527721" cy="847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Складнощі з багатозначністю і врахуванням контексту. Моделі часто неспроможні передати спеціалізовану термінологію через неоднозначність слів і обмежену інформацію про контекст.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609" y="1904827"/>
            <a:ext cx="6304797" cy="579607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2AC849-5DDF-E07A-218D-2A74B7103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028" y="7743825"/>
            <a:ext cx="2667372" cy="3875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876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Постановка задачі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46572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Додавання семантичного шару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Збагачення вхідних даних.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44010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Експериментальна установка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Налаштування середовища.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33410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Методологія інтеграції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Графи знань у NMT.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3080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Оцінка ефективності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Використання стандартних метрик.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909" y="601802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Огляд й аналіз літературних, наукових джерел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909" y="2291581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У літературі розглядаються різні аспекти інтеграції знань у нейронні моделі машинного перекладу.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909" y="3109653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Основні напрямки включають розвиток графових моделей знань, інтеграцію знань у нейронні мережі та оцінку якості машинного перекладу.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790" y="4164687"/>
            <a:ext cx="3681889" cy="1434346"/>
          </a:xfrm>
          <a:prstGeom prst="roundRect">
            <a:avLst>
              <a:gd name="adj" fmla="val 564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994172" y="436506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90423" y="4415730"/>
            <a:ext cx="328112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Machine Translation Improvement with Knowledge Graphs - </a:t>
            </a:r>
            <a:r>
              <a:rPr lang="en-US" u="sng" dirty="0">
                <a:solidFill>
                  <a:srgbClr val="8252E0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посилання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68441" y="4164687"/>
            <a:ext cx="3681889" cy="1434346"/>
          </a:xfrm>
          <a:prstGeom prst="roundRect">
            <a:avLst>
              <a:gd name="adj" fmla="val 564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4868823" y="4365069"/>
            <a:ext cx="294655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868704" y="4424523"/>
            <a:ext cx="328112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Integration of Ontologies in NMT Systems - </a:t>
            </a:r>
            <a:r>
              <a:rPr lang="en-US" u="sng" dirty="0">
                <a:solidFill>
                  <a:srgbClr val="8252E0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посилання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909" y="5791795"/>
            <a:ext cx="7556421" cy="1434346"/>
          </a:xfrm>
          <a:prstGeom prst="roundRect">
            <a:avLst>
              <a:gd name="adj" fmla="val 564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994172" y="5992178"/>
            <a:ext cx="264521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949529" y="6008608"/>
            <a:ext cx="715565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</a:rPr>
              <a:t>Controllability for English-Ukrainian Machine Translation by Using Style Transfer Techniques –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ea typeface="Heebo Light" pitchFamily="34" charset="-122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посилання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1806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Додавання семантичного шару до вхідних даних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676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870347" y="3756304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3708440"/>
            <a:ext cx="289941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Структурування знань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6" y="454120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Використання DBpedia та Wikidata через SPARQL-запити.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5407" y="3676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4790361" y="3781900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03236" y="3708440"/>
            <a:ext cx="3183015" cy="621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Семантичне збагачення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03236" y="4388919"/>
            <a:ext cx="3136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Додавання контекстуальних коментарів до речень.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0" y="61769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870347" y="6240781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6156018"/>
            <a:ext cx="331458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Додатковий словник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30906" y="662519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Використання словника для відсутніх у графі термінів.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333" y="537951"/>
            <a:ext cx="932318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Експериментальна установка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Основна модель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Helsinki-NLP/opus-mt-en-uk на базі Transformer-архітектури.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Датасет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Використання HuggingFace trondizzy/uk_en_test_small.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Обробка текстів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Попередня обробка та збагачення прикладів знаннями.</a:t>
            </a:r>
            <a:endParaRPr lang="en-US" sz="17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9D1DEE-678B-7326-1BF1-23C675B9E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028" y="7533861"/>
            <a:ext cx="2667372" cy="5974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890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Методологія інтеграції графів знань у NMT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6104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87861"/>
            <a:ext cx="370296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Збагачення ембедингів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754422" y="339602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Векторні представлення термінів з семантикою.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021931"/>
            <a:ext cx="1134070" cy="16875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2487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Зовнішня пам’ять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754422" y="475690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Використання графових баз для збагачення перекладу додатковими знаннями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709523"/>
            <a:ext cx="1134070" cy="16875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363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Постобробка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754422" y="644449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Перевірка перекладу на відповідність термінам графа.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86ECCFB-04BE-789E-55AD-A41A074C8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028" y="7513983"/>
            <a:ext cx="2667372" cy="6173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80811" y="613529"/>
            <a:ext cx="11168777" cy="731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Результати оцінки якості перекладу</a:t>
            </a:r>
            <a:endParaRPr lang="en-US" sz="4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0812" y="2129583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Покращення BLEU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80812" y="2692718"/>
            <a:ext cx="340340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Зростання з 0.429 до 0.438.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0812" y="3049667"/>
            <a:ext cx="340340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812" y="3607356"/>
            <a:ext cx="340340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0812" y="4246566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Зниження TER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80812" y="4776192"/>
            <a:ext cx="340340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Зниження з 0.483 до 0.473.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80812" y="5333881"/>
            <a:ext cx="340340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80812" y="5891570"/>
            <a:ext cx="340340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791" y="6083380"/>
            <a:ext cx="3248739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Покращення METEOR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80812" y="6637585"/>
            <a:ext cx="340340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Зростання з 0.605 до 0.617.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187" y="1931075"/>
            <a:ext cx="9134422" cy="548628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D032D5D-E576-EBF0-A4B4-67F67CD77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028" y="7616071"/>
            <a:ext cx="2667372" cy="5152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443</Words>
  <Application>Microsoft Office PowerPoint</Application>
  <PresentationFormat>Произвольный</PresentationFormat>
  <Paragraphs>95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Petrona Bold</vt:lpstr>
      <vt:lpstr>Times New Roman</vt:lpstr>
      <vt:lpstr>Inter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Халєєв Олег</cp:lastModifiedBy>
  <cp:revision>5</cp:revision>
  <dcterms:created xsi:type="dcterms:W3CDTF">2025-05-20T15:52:50Z</dcterms:created>
  <dcterms:modified xsi:type="dcterms:W3CDTF">2025-06-02T07:52:29Z</dcterms:modified>
</cp:coreProperties>
</file>